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sldIdLst>
    <p:sldId id="258" r:id="rId6"/>
    <p:sldId id="370" r:id="rId7"/>
    <p:sldId id="264" r:id="rId8"/>
    <p:sldId id="265" r:id="rId9"/>
    <p:sldId id="295" r:id="rId10"/>
    <p:sldId id="356" r:id="rId11"/>
    <p:sldId id="357" r:id="rId12"/>
    <p:sldId id="358" r:id="rId13"/>
    <p:sldId id="359" r:id="rId14"/>
    <p:sldId id="371" r:id="rId15"/>
    <p:sldId id="367" r:id="rId16"/>
    <p:sldId id="368" r:id="rId17"/>
    <p:sldId id="369" r:id="rId18"/>
    <p:sldId id="364" r:id="rId19"/>
    <p:sldId id="365" r:id="rId20"/>
    <p:sldId id="270" r:id="rId21"/>
    <p:sldId id="274"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62E15-FAC9-4B21-BFA0-C3A793BAFB58}"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96ECA-E919-47CD-9D45-F793DE92DAF5}" type="slidenum">
              <a:rPr lang="en-US" smtClean="0"/>
              <a:t>‹#›</a:t>
            </a:fld>
            <a:endParaRPr lang="en-US"/>
          </a:p>
        </p:txBody>
      </p:sp>
    </p:spTree>
    <p:extLst>
      <p:ext uri="{BB962C8B-B14F-4D97-AF65-F5344CB8AC3E}">
        <p14:creationId xmlns:p14="http://schemas.microsoft.com/office/powerpoint/2010/main" val="409450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596ECA-E919-47CD-9D45-F793DE92DAF5}" type="slidenum">
              <a:rPr lang="en-US" smtClean="0"/>
              <a:t>12</a:t>
            </a:fld>
            <a:endParaRPr lang="en-US"/>
          </a:p>
        </p:txBody>
      </p:sp>
    </p:spTree>
    <p:extLst>
      <p:ext uri="{BB962C8B-B14F-4D97-AF65-F5344CB8AC3E}">
        <p14:creationId xmlns:p14="http://schemas.microsoft.com/office/powerpoint/2010/main" val="9978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BF5563-6E26-4244-9FD3-022B44712A45}"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58A62D-4F8B-4D7E-8B57-D805A33AAAB0}"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BC2270-B801-4E52-90C5-102F5ACFD1A6}"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4991CD-7CC7-4CCA-9A9D-AD4EB8072E62}"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6B387C-F8BF-4FAA-816E-9C96355FF224}"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41327A-7607-46D1-9C9E-95D9DB5F12CC}"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C1127E-E021-4581-96EA-21065398DED9}"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076B1-BC39-4B25-B7C7-EB4FDCBC5728}"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B9146-BF08-4023-A898-AE69EAF6522D}"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872485-1DAB-495D-93CD-9D8166EDA46C}"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D1E607-55E4-4B7D-8DC7-2144C1093117}"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04DDA-DC2A-40D1-9DAB-B47B6257A2EF}"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ارجاع فوری و غیر فوری به سطوح بالاتر</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1</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4542"/>
    </mc:Choice>
    <mc:Fallback xmlns="">
      <p:transition spd="slow" advTm="14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Yagut" panose="00000400000000000000" pitchFamily="2" charset="-78"/>
              </a:rPr>
              <a:t>انواع ارجاع</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algn="r" rtl="1">
              <a:buFont typeface="Wingdings" panose="05000000000000000000" pitchFamily="2" charset="2"/>
              <a:buChar char="v"/>
            </a:pPr>
            <a:r>
              <a:rPr lang="fa-IR" sz="2600" dirty="0">
                <a:cs typeface="B Yagut" panose="00000400000000000000" pitchFamily="2" charset="-78"/>
              </a:rPr>
              <a:t>ارجاع غیرفوری:</a:t>
            </a:r>
            <a:endParaRPr lang="en-US" sz="2600" dirty="0">
              <a:cs typeface="B Yagut" panose="00000400000000000000" pitchFamily="2" charset="-78"/>
            </a:endParaRPr>
          </a:p>
          <a:p>
            <a:pPr algn="r" rtl="1"/>
            <a:r>
              <a:rPr lang="fa-IR" sz="2200" dirty="0">
                <a:cs typeface="B Yagut" panose="00000400000000000000" pitchFamily="2" charset="-78"/>
              </a:rPr>
              <a:t>در این ارجاع بیمار باید حداکثر طی یک هفته به سطوح بالاتر ارجاع شود.</a:t>
            </a:r>
          </a:p>
          <a:p>
            <a:pPr algn="r" rtl="1"/>
            <a:r>
              <a:rPr lang="fa-IR" sz="2200" dirty="0">
                <a:cs typeface="B Yagut" panose="00000400000000000000" pitchFamily="2" charset="-78"/>
              </a:rPr>
              <a:t>بیماری هایی نظیر: کمر درد ، دیابت بارداری</a:t>
            </a:r>
            <a:endParaRPr lang="en-US" sz="2200" dirty="0">
              <a:cs typeface="B Yagut" panose="00000400000000000000" pitchFamily="2" charset="-78"/>
            </a:endParaRPr>
          </a:p>
          <a:p>
            <a:pPr marL="0" indent="0" algn="r" rtl="1">
              <a:buNone/>
            </a:pPr>
            <a:endParaRPr lang="en-US" sz="26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4750139"/>
      </p:ext>
    </p:extLst>
  </p:cSld>
  <p:clrMapOvr>
    <a:masterClrMapping/>
  </p:clrMapOvr>
  <mc:AlternateContent xmlns:mc="http://schemas.openxmlformats.org/markup-compatibility/2006" xmlns:p14="http://schemas.microsoft.com/office/powerpoint/2010/main">
    <mc:Choice Requires="p14">
      <p:transition spd="slow" p14:dur="2000" advTm="16367"/>
    </mc:Choice>
    <mc:Fallback xmlns="">
      <p:transition spd="slow" advTm="1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نمونه ارجاع در سامانه سیب</a:t>
            </a:r>
            <a:endParaRPr lang="en-US" dirty="0">
              <a:cs typeface="B Yagut" panose="00000400000000000000" pitchFamily="2" charset="-78"/>
            </a:endParaRPr>
          </a:p>
        </p:txBody>
      </p:sp>
      <p:pic>
        <p:nvPicPr>
          <p:cNvPr id="1026" name="Picture 2" descr="C:\Users\asus\Desktop\New folder (2)\1.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2209800"/>
            <a:ext cx="8229600" cy="28955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E260466-3987-4E78-8E3E-EC2259A95BEE}" type="slidenum">
              <a:rPr lang="en-US" smtClean="0"/>
              <a:t>11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8196756"/>
      </p:ext>
    </p:extLst>
  </p:cSld>
  <p:clrMapOvr>
    <a:masterClrMapping/>
  </p:clrMapOvr>
  <mc:AlternateContent xmlns:mc="http://schemas.openxmlformats.org/markup-compatibility/2006" xmlns:p14="http://schemas.microsoft.com/office/powerpoint/2010/main">
    <mc:Choice Requires="p14">
      <p:transition spd="slow" p14:dur="2000" advTm="44403"/>
    </mc:Choice>
    <mc:Fallback xmlns="">
      <p:transition spd="slow" advTm="4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نمونه ارجاع در سامانه سیب</a:t>
            </a:r>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asus\Desktop\New folder (2)\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0"/>
            <a:ext cx="8382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E260466-3987-4E78-8E3E-EC2259A95BEE}" type="slidenum">
              <a:rPr lang="en-US" smtClean="0"/>
              <a:t>12</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8605382"/>
      </p:ext>
    </p:extLst>
  </p:cSld>
  <p:clrMapOvr>
    <a:masterClrMapping/>
  </p:clrMapOvr>
  <mc:AlternateContent xmlns:mc="http://schemas.openxmlformats.org/markup-compatibility/2006" xmlns:p14="http://schemas.microsoft.com/office/powerpoint/2010/main">
    <mc:Choice Requires="p14">
      <p:transition spd="slow" p14:dur="2000" advTm="23191"/>
    </mc:Choice>
    <mc:Fallback xmlns="">
      <p:transition spd="slow" advTm="2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نمونه ارجاع در سامانه سیب</a:t>
            </a:r>
            <a:endParaRPr lang="en-US" dirty="0"/>
          </a:p>
        </p:txBody>
      </p:sp>
      <p:pic>
        <p:nvPicPr>
          <p:cNvPr id="3074" name="Picture 2" descr="C:\Users\asus\Desktop\New folder (2)\3.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700166"/>
            <a:ext cx="8229600" cy="432603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E260466-3987-4E78-8E3E-EC2259A95BEE}" type="slidenum">
              <a:rPr lang="en-US" smtClean="0"/>
              <a:t>13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3135630"/>
      </p:ext>
    </p:extLst>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نمونه ارجاع در سامانه سیب</a:t>
            </a:r>
            <a:endParaRPr lang="en-US" dirty="0"/>
          </a:p>
        </p:txBody>
      </p:sp>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8572560" cy="5143536"/>
          </a:xfrm>
          <a:prstGeom prst="rect">
            <a:avLst/>
          </a:prstGeom>
          <a:noFill/>
          <a:ln>
            <a:noFill/>
          </a:ln>
        </p:spPr>
      </p:pic>
      <p:sp>
        <p:nvSpPr>
          <p:cNvPr id="3" name="Slide Number Placeholder 2"/>
          <p:cNvSpPr>
            <a:spLocks noGrp="1"/>
          </p:cNvSpPr>
          <p:nvPr>
            <p:ph type="sldNum" sz="quarter" idx="12"/>
          </p:nvPr>
        </p:nvSpPr>
        <p:spPr/>
        <p:txBody>
          <a:bodyPr/>
          <a:lstStyle/>
          <a:p>
            <a:fld id="{6E260466-3987-4E78-8E3E-EC2259A95BEE}" type="slidenum">
              <a:rPr lang="en-US" smtClean="0"/>
              <a:t>14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635434"/>
      </p:ext>
    </p:extLst>
  </p:cSld>
  <p:clrMapOvr>
    <a:masterClrMapping/>
  </p:clrMapOvr>
  <mc:AlternateContent xmlns:mc="http://schemas.openxmlformats.org/markup-compatibility/2006" xmlns:p14="http://schemas.microsoft.com/office/powerpoint/2010/main">
    <mc:Choice Requires="p14">
      <p:transition spd="slow" p14:dur="2000" advTm="24075"/>
    </mc:Choice>
    <mc:Fallback xmlns="">
      <p:transition spd="slow" advTm="24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rtl="1"/>
            <a:r>
              <a:rPr lang="fa-IR" dirty="0">
                <a:cs typeface="B Yagut" panose="00000400000000000000" pitchFamily="2" charset="-78"/>
              </a:rPr>
              <a:t>نمونه ارجاع در سامانه سیب</a:t>
            </a:r>
            <a:endParaRPr lang="en-US" dirty="0"/>
          </a:p>
        </p:txBody>
      </p:sp>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28596" y="1000108"/>
            <a:ext cx="8143932" cy="5286412"/>
          </a:xfrm>
          <a:prstGeom prst="rect">
            <a:avLst/>
          </a:prstGeom>
          <a:noFill/>
          <a:ln>
            <a:noFill/>
          </a:ln>
        </p:spPr>
      </p:pic>
      <p:sp>
        <p:nvSpPr>
          <p:cNvPr id="3" name="Slide Number Placeholder 2"/>
          <p:cNvSpPr>
            <a:spLocks noGrp="1"/>
          </p:cNvSpPr>
          <p:nvPr>
            <p:ph type="sldNum" sz="quarter" idx="12"/>
          </p:nvPr>
        </p:nvSpPr>
        <p:spPr/>
        <p:txBody>
          <a:bodyPr/>
          <a:lstStyle/>
          <a:p>
            <a:fld id="{6E260466-3987-4E78-8E3E-EC2259A95BEE}" type="slidenum">
              <a:rPr lang="en-US" smtClean="0"/>
              <a:t>15</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2623164"/>
      </p:ext>
    </p:extLst>
  </p:cSld>
  <p:clrMapOvr>
    <a:masterClrMapping/>
  </p:clrMapOvr>
  <mc:AlternateContent xmlns:mc="http://schemas.openxmlformats.org/markup-compatibility/2006" xmlns:p14="http://schemas.microsoft.com/office/powerpoint/2010/main">
    <mc:Choice Requires="p14">
      <p:transition spd="slow" p14:dur="2000" advTm="9727"/>
    </mc:Choice>
    <mc:Fallback xmlns="">
      <p:transition spd="slow" advTm="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به منظور بهره مندی مراجعین از خدمات سلامتی و کاهش هزینه های درمان و بار مراجعات به سطوح تخصصی و همچنین پیشگیری از پرداختن سطوح تخصصی به خدمات ساده بهداشتی درمانی سطح بندی خدمات در نظام سلامت تعریف شده است. بر اساس این سطح بندی و شرایط بیمار، بهورز </a:t>
            </a:r>
            <a:r>
              <a:rPr lang="en-US" sz="2400" dirty="0">
                <a:cs typeface="B Yagut" panose="00000400000000000000" pitchFamily="2" charset="-78"/>
              </a:rPr>
              <a:t>  </a:t>
            </a:r>
            <a:r>
              <a:rPr lang="fa-IR" sz="2400" dirty="0">
                <a:cs typeface="B Yagut" panose="00000400000000000000" pitchFamily="2" charset="-78"/>
              </a:rPr>
              <a:t>می تواند بیمار را به سطوح بالاتر ارجاع دهد.</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16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28714"/>
    </mc:Choice>
    <mc:Fallback xmlns="">
      <p:transition spd="slow" advTm="2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Autofit/>
          </a:bodyPr>
          <a:lstStyle/>
          <a:p>
            <a:pPr marL="514350" indent="-514350" algn="just" rtl="1">
              <a:buFont typeface="+mj-lt"/>
              <a:buAutoNum type="arabicPeriod"/>
            </a:pPr>
            <a:r>
              <a:rPr lang="fa-IR" sz="2400" dirty="0">
                <a:cs typeface="B Yagut" panose="00000400000000000000" pitchFamily="2" charset="-78"/>
              </a:rPr>
              <a:t>سیستم ارجاع را تعریف کنید.</a:t>
            </a:r>
          </a:p>
          <a:p>
            <a:pPr marL="514350" indent="-514350" algn="just" rtl="1">
              <a:buFont typeface="+mj-lt"/>
              <a:buAutoNum type="arabicPeriod"/>
            </a:pPr>
            <a:r>
              <a:rPr lang="fa-IR" sz="2400" dirty="0">
                <a:cs typeface="B Yagut" panose="00000400000000000000" pitchFamily="2" charset="-78"/>
              </a:rPr>
              <a:t>انواع  ارجاع را تعریف کنید.</a:t>
            </a:r>
          </a:p>
          <a:p>
            <a:pPr marL="514350" indent="-514350" algn="just" rtl="1">
              <a:buFont typeface="+mj-lt"/>
              <a:buAutoNum type="arabicPeriod"/>
            </a:pPr>
            <a:r>
              <a:rPr lang="fa-IR" sz="2400" dirty="0">
                <a:cs typeface="B Yagut" panose="00000400000000000000" pitchFamily="2" charset="-78"/>
              </a:rPr>
              <a:t>فواید سیستم ارجاع را نام ببرید.</a:t>
            </a:r>
          </a:p>
          <a:p>
            <a:pPr marL="514350" indent="-514350" algn="just" rtl="1">
              <a:buFont typeface="+mj-lt"/>
              <a:buAutoNum type="arabicPeriod"/>
            </a:pPr>
            <a:r>
              <a:rPr lang="fa-IR" sz="2400" dirty="0">
                <a:cs typeface="B Yagut" panose="00000400000000000000" pitchFamily="2" charset="-78"/>
              </a:rPr>
              <a:t>با کمک مربی و سایر فراگیران نسبت به </a:t>
            </a:r>
            <a:r>
              <a:rPr lang="fa-IR" sz="2400">
                <a:cs typeface="B Yagut" panose="00000400000000000000" pitchFamily="2" charset="-78"/>
              </a:rPr>
              <a:t>تعیین نوع ارجاع در </a:t>
            </a:r>
            <a:r>
              <a:rPr lang="fa-IR" sz="2400" dirty="0">
                <a:cs typeface="B Yagut" panose="00000400000000000000" pitchFamily="2" charset="-78"/>
              </a:rPr>
              <a:t>موارد زیر بحث و تبادل نظر کنید.</a:t>
            </a:r>
          </a:p>
          <a:p>
            <a:pPr algn="just" rtl="1"/>
            <a:r>
              <a:rPr lang="fa-IR" sz="2400" dirty="0">
                <a:cs typeface="B Yagut" panose="00000400000000000000" pitchFamily="2" charset="-78"/>
              </a:rPr>
              <a:t>عفونت مجرای گوش</a:t>
            </a:r>
          </a:p>
          <a:p>
            <a:pPr algn="just" rtl="1"/>
            <a:r>
              <a:rPr lang="fa-IR" sz="2400" dirty="0">
                <a:cs typeface="B Yagut" panose="00000400000000000000" pitchFamily="2" charset="-78"/>
              </a:rPr>
              <a:t>برفک</a:t>
            </a:r>
          </a:p>
          <a:p>
            <a:pPr algn="just" rtl="1"/>
            <a:r>
              <a:rPr lang="fa-IR" sz="2400" dirty="0">
                <a:cs typeface="B Yagut" panose="00000400000000000000" pitchFamily="2" charset="-78"/>
              </a:rPr>
              <a:t>وجود خون در مدفوع</a:t>
            </a:r>
          </a:p>
          <a:p>
            <a:pPr algn="just" rtl="1"/>
            <a:r>
              <a:rPr lang="fa-IR" sz="2400" dirty="0">
                <a:cs typeface="B Yagut" panose="00000400000000000000" pitchFamily="2" charset="-78"/>
              </a:rPr>
              <a:t>آبله مرغان</a:t>
            </a:r>
          </a:p>
        </p:txBody>
      </p:sp>
      <p:sp>
        <p:nvSpPr>
          <p:cNvPr id="4" name="Slide Number Placeholder 3"/>
          <p:cNvSpPr>
            <a:spLocks noGrp="1"/>
          </p:cNvSpPr>
          <p:nvPr>
            <p:ph type="sldNum" sz="quarter" idx="12"/>
          </p:nvPr>
        </p:nvSpPr>
        <p:spPr/>
        <p:txBody>
          <a:bodyPr/>
          <a:lstStyle/>
          <a:p>
            <a:fld id="{6E260466-3987-4E78-8E3E-EC2259A95BEE}" type="slidenum">
              <a:rPr lang="en-US" smtClean="0"/>
              <a:t>17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28926"/>
    </mc:Choice>
    <mc:Fallback xmlns="">
      <p:transition spd="slow" advTm="2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فولادبند، ف. </a:t>
            </a:r>
            <a:r>
              <a:rPr lang="fa-IR" sz="2400">
                <a:cs typeface="B Yagut" panose="00000400000000000000" pitchFamily="2" charset="-78"/>
              </a:rPr>
              <a:t>درمان های </a:t>
            </a:r>
            <a:r>
              <a:rPr lang="fa-IR" sz="2400" dirty="0">
                <a:cs typeface="B Yagut" panose="00000400000000000000" pitchFamily="2" charset="-78"/>
              </a:rPr>
              <a:t>ساده علامتی، شیراز، انتشارات نوید شیراز، 1384</a:t>
            </a:r>
          </a:p>
          <a:p>
            <a:pPr marL="0" indent="0" algn="just"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just" rtl="1">
              <a:buNone/>
            </a:pPr>
            <a:r>
              <a:rPr lang="fa-IR" sz="2400" dirty="0">
                <a:cs typeface="B Yagut" panose="00000400000000000000" pitchFamily="2" charset="-78"/>
              </a:rPr>
              <a:t>قرائی، س. هاشمیان، و. درمان های ساده علامتی ویژه بهورزان، مشهد، انتشارات نسیم آفتاب</a:t>
            </a:r>
          </a:p>
          <a:p>
            <a:pPr marL="0" indent="0" algn="just" rtl="1">
              <a:buNone/>
            </a:pPr>
            <a:r>
              <a:rPr lang="fa-IR" sz="2400" dirty="0">
                <a:cs typeface="B Yagut" panose="00000400000000000000" pitchFamily="2" charset="-78"/>
              </a:rPr>
              <a:t>مشایخی، ف. عسگری، ا. درمان های ساده علامتی ویژه بهورزان، اراک، دانشگاه علوم پزشکی اراک، 1398</a:t>
            </a:r>
            <a:endParaRPr lang="en-US" sz="2400" dirty="0">
              <a:cs typeface="B Yagut" panose="00000400000000000000" pitchFamily="2" charset="-78"/>
            </a:endParaRPr>
          </a:p>
          <a:p>
            <a:pPr marL="0" indent="0" algn="just" rtl="1">
              <a:buNone/>
            </a:pP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18</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6471"/>
    </mc:Choice>
    <mc:Fallback xmlns="">
      <p:transition spd="slow" advTm="64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dirty="0">
                <a:cs typeface="B Yagut" panose="00000400000000000000" pitchFamily="2" charset="-78"/>
              </a:rPr>
              <a:t>amv.maleki@gmail.com</a:t>
            </a:r>
          </a:p>
        </p:txBody>
      </p:sp>
      <p:sp>
        <p:nvSpPr>
          <p:cNvPr id="4" name="Slide Number Placeholder 3"/>
          <p:cNvSpPr>
            <a:spLocks noGrp="1"/>
          </p:cNvSpPr>
          <p:nvPr>
            <p:ph type="sldNum" sz="quarter" idx="12"/>
          </p:nvPr>
        </p:nvSpPr>
        <p:spPr/>
        <p:txBody>
          <a:bodyPr/>
          <a:lstStyle/>
          <a:p>
            <a:fld id="{6E260466-3987-4E78-8E3E-EC2259A95BEE}" type="slidenum">
              <a:rPr lang="en-US" smtClean="0"/>
              <a:t>19</a:t>
            </a:fld>
            <a:endParaRPr lang="en-US"/>
          </a:p>
        </p:txBody>
      </p:sp>
    </p:spTree>
    <p:extLst>
      <p:ext uri="{BB962C8B-B14F-4D97-AF65-F5344CB8AC3E}">
        <p14:creationId xmlns:p14="http://schemas.microsoft.com/office/powerpoint/2010/main" val="926719389"/>
      </p:ext>
    </p:extLst>
  </p:cSld>
  <p:clrMapOvr>
    <a:masterClrMapping/>
  </p:clrMapOvr>
  <mc:AlternateContent xmlns:mc="http://schemas.openxmlformats.org/markup-compatibility/2006" xmlns:p14="http://schemas.microsoft.com/office/powerpoint/2010/main">
    <mc:Choice Requires="p14">
      <p:transition spd="slow" p14:dur="2000" advTm="12481"/>
    </mc:Choice>
    <mc:Fallback xmlns="">
      <p:transition spd="slow" advTm="124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Yagut" panose="00000400000000000000" pitchFamily="2" charset="-78"/>
              </a:rPr>
              <a:t>مشخصات سند</a:t>
            </a:r>
            <a:endParaRPr lang="en-US" dirty="0"/>
          </a:p>
        </p:txBody>
      </p:sp>
      <p:sp>
        <p:nvSpPr>
          <p:cNvPr id="3" name="Text Placeholder 2"/>
          <p:cNvSpPr>
            <a:spLocks noGrp="1"/>
          </p:cNvSpPr>
          <p:nvPr>
            <p:ph type="body" idx="1"/>
          </p:nvPr>
        </p:nvSpPr>
        <p:spPr>
          <a:xfrm>
            <a:off x="457200" y="1295400"/>
            <a:ext cx="4040188" cy="1066800"/>
          </a:xfrm>
        </p:spPr>
        <p:txBody>
          <a:bodyPr/>
          <a:lstStyle/>
          <a:p>
            <a:pPr algn="r" rtl="1"/>
            <a:r>
              <a:rPr lang="fa-IR" dirty="0">
                <a:cs typeface="B Yagut" panose="00000400000000000000" pitchFamily="2" charset="-78"/>
              </a:rPr>
              <a:t>مشخصات مدرس</a:t>
            </a:r>
            <a:endParaRPr lang="en-US" dirty="0">
              <a:cs typeface="B Yagut" panose="00000400000000000000" pitchFamily="2" charset="-78"/>
            </a:endParaRPr>
          </a:p>
          <a:p>
            <a:endParaRPr lang="en-US" dirty="0"/>
          </a:p>
        </p:txBody>
      </p:sp>
      <p:sp>
        <p:nvSpPr>
          <p:cNvPr id="4" name="Content Placeholder 3"/>
          <p:cNvSpPr>
            <a:spLocks noGrp="1"/>
          </p:cNvSpPr>
          <p:nvPr>
            <p:ph sz="half" idx="2"/>
          </p:nvPr>
        </p:nvSpPr>
        <p:spPr/>
        <p:txBody>
          <a:bodyPr>
            <a:normAutofit fontScale="92500"/>
          </a:bodyPr>
          <a:lstStyle/>
          <a:p>
            <a:pPr marL="0" indent="0" algn="r" rtl="1">
              <a:buNone/>
            </a:pPr>
            <a:r>
              <a:rPr lang="fa-IR" sz="2000" dirty="0">
                <a:cs typeface="B Yagut" panose="00000400000000000000" pitchFamily="2" charset="-78"/>
              </a:rPr>
              <a:t>تصویر پرسنلی مدرس:</a:t>
            </a:r>
            <a:endParaRPr lang="en-US" sz="2000" dirty="0">
              <a:cs typeface="B Yagut" panose="00000400000000000000" pitchFamily="2" charset="-78"/>
            </a:endParaRPr>
          </a:p>
          <a:p>
            <a:pPr marL="0" indent="0" algn="r" rtl="1">
              <a:buNone/>
            </a:pPr>
            <a:endParaRPr lang="en-US" sz="2000" dirty="0">
              <a:cs typeface="B Yagut" panose="00000400000000000000" pitchFamily="2" charset="-78"/>
            </a:endParaRPr>
          </a:p>
          <a:p>
            <a:pPr marL="0" indent="0" algn="r" rtl="1">
              <a:buNone/>
            </a:pPr>
            <a:endParaRPr lang="en-US" sz="2000" dirty="0">
              <a:cs typeface="B Yagut" panose="00000400000000000000" pitchFamily="2" charset="-78"/>
            </a:endParaRPr>
          </a:p>
          <a:p>
            <a:pPr marL="0" indent="0" algn="r" rtl="1">
              <a:buNone/>
            </a:pPr>
            <a:endParaRPr lang="en-US" sz="2000" dirty="0">
              <a:cs typeface="B Yagut" panose="00000400000000000000" pitchFamily="2" charset="-78"/>
            </a:endParaRPr>
          </a:p>
          <a:p>
            <a:pPr marL="0" indent="0" algn="r" rtl="1">
              <a:buNone/>
            </a:pPr>
            <a:endParaRPr lang="en-US"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اکرم ملکی</a:t>
            </a:r>
          </a:p>
          <a:p>
            <a:pPr marL="0" indent="0" algn="r" rtl="1">
              <a:buNone/>
            </a:pPr>
            <a:r>
              <a:rPr lang="fa-IR" sz="2000" dirty="0">
                <a:cs typeface="B Yagut" panose="00000400000000000000" pitchFamily="2" charset="-78"/>
              </a:rPr>
              <a:t>مدرک تحصیلی: کارشناس </a:t>
            </a:r>
            <a:r>
              <a:rPr lang="fa-IR" sz="2000">
                <a:cs typeface="B Yagut" panose="00000400000000000000" pitchFamily="2" charset="-78"/>
              </a:rPr>
              <a:t>ارشد اپیدمیولوژی</a:t>
            </a:r>
            <a:endParaRPr lang="fa-IR" sz="2000" dirty="0">
              <a:cs typeface="B Yagut" panose="00000400000000000000" pitchFamily="2" charset="-78"/>
            </a:endParaRPr>
          </a:p>
          <a:p>
            <a:pPr marL="0" indent="0" algn="r" rtl="1">
              <a:buNone/>
            </a:pPr>
            <a:r>
              <a:rPr lang="fa-IR" sz="2000" dirty="0">
                <a:cs typeface="B Yagut" panose="00000400000000000000" pitchFamily="2" charset="-78"/>
              </a:rPr>
              <a:t>موقعیت اشتغال سازمانی مدرس: کارشناس آموزش بهورزی معاونت بهداشتی دانشگاه علوم پزشکی و خدمات بهداشتی درمانی اراک</a:t>
            </a:r>
          </a:p>
          <a:p>
            <a:pPr algn="r" rtl="1"/>
            <a:endParaRPr lang="en-US" sz="2000" dirty="0"/>
          </a:p>
        </p:txBody>
      </p:sp>
      <p:sp>
        <p:nvSpPr>
          <p:cNvPr id="5" name="Text Placeholder 4"/>
          <p:cNvSpPr>
            <a:spLocks noGrp="1"/>
          </p:cNvSpPr>
          <p:nvPr>
            <p:ph type="body" sz="quarter" idx="3"/>
          </p:nvPr>
        </p:nvSpPr>
        <p:spPr>
          <a:xfrm>
            <a:off x="4645025" y="1371601"/>
            <a:ext cx="4041775" cy="990600"/>
          </a:xfrm>
        </p:spPr>
        <p:txBody>
          <a:bodyPr/>
          <a:lstStyle/>
          <a:p>
            <a:pPr algn="r" rtl="1"/>
            <a:r>
              <a:rPr lang="fa-IR" dirty="0">
                <a:cs typeface="B Yagut" panose="00000400000000000000" pitchFamily="2" charset="-78"/>
              </a:rPr>
              <a:t>مشخصات بسته آموزشی</a:t>
            </a:r>
            <a:endParaRPr lang="en-US" dirty="0">
              <a:cs typeface="B Yagut" panose="00000400000000000000" pitchFamily="2" charset="-78"/>
            </a:endParaRPr>
          </a:p>
          <a:p>
            <a:endParaRPr lang="en-US" dirty="0"/>
          </a:p>
        </p:txBody>
      </p:sp>
      <p:sp>
        <p:nvSpPr>
          <p:cNvPr id="6" name="Content Placeholder 5"/>
          <p:cNvSpPr>
            <a:spLocks noGrp="1"/>
          </p:cNvSpPr>
          <p:nvPr>
            <p:ph sz="quarter" idx="4"/>
          </p:nvPr>
        </p:nvSpPr>
        <p:spPr/>
        <p:txBody>
          <a:bodyPr/>
          <a:lstStyle/>
          <a:p>
            <a:pPr marL="0" indent="0" algn="r" rtl="1">
              <a:buNone/>
            </a:pPr>
            <a:r>
              <a:rPr lang="fa-IR" dirty="0">
                <a:cs typeface="B Yagut" panose="00000400000000000000" pitchFamily="2" charset="-78"/>
              </a:rPr>
              <a:t>حیطه درس: رویکرد به شکایات شایع و درمان های ساده علامتی</a:t>
            </a:r>
          </a:p>
          <a:p>
            <a:pPr marL="0" indent="0" algn="r" rtl="1">
              <a:buNone/>
            </a:pPr>
            <a:r>
              <a:rPr lang="fa-IR" dirty="0">
                <a:cs typeface="B Yagut" panose="00000400000000000000" pitchFamily="2" charset="-78"/>
              </a:rPr>
              <a:t>تاریخ آخرین بازنگری: 1399/05/20</a:t>
            </a:r>
          </a:p>
          <a:p>
            <a:pPr marL="0" indent="0" algn="r" rtl="1">
              <a:buNone/>
            </a:pPr>
            <a:r>
              <a:rPr lang="fa-IR" dirty="0">
                <a:cs typeface="B Yagut" panose="00000400000000000000" pitchFamily="2" charset="-78"/>
              </a:rPr>
              <a:t>نوبت تهیه: 2</a:t>
            </a:r>
          </a:p>
          <a:p>
            <a:pPr marL="0" indent="0" rtl="1">
              <a:buNone/>
            </a:pPr>
            <a:r>
              <a:rPr lang="fa-IR" dirty="0">
                <a:cs typeface="B Yagut" panose="00000400000000000000" pitchFamily="2" charset="-78"/>
              </a:rPr>
              <a:t>نام فایل: </a:t>
            </a:r>
            <a:r>
              <a:rPr lang="en-US" dirty="0">
                <a:cs typeface="B Yagut" panose="00000400000000000000" pitchFamily="2" charset="-78"/>
              </a:rPr>
              <a:t>SH-</a:t>
            </a:r>
            <a:r>
              <a:rPr lang="en-US" sz="2000" dirty="0" err="1">
                <a:cs typeface="B Yagut" panose="00000400000000000000" pitchFamily="2" charset="-78"/>
              </a:rPr>
              <a:t>roykard</a:t>
            </a:r>
            <a:r>
              <a:rPr lang="en-US" sz="2000" dirty="0">
                <a:cs typeface="B Yagut" panose="00000400000000000000" pitchFamily="2" charset="-78"/>
              </a:rPr>
              <a:t>-be-</a:t>
            </a:r>
            <a:r>
              <a:rPr lang="en-US" sz="2000" dirty="0" err="1">
                <a:cs typeface="B Yagut" panose="00000400000000000000" pitchFamily="2" charset="-78"/>
              </a:rPr>
              <a:t>shekayate</a:t>
            </a:r>
            <a:r>
              <a:rPr lang="en-US" sz="2000" dirty="0">
                <a:cs typeface="B Yagut" panose="00000400000000000000" pitchFamily="2" charset="-78"/>
              </a:rPr>
              <a:t>-</a:t>
            </a:r>
            <a:r>
              <a:rPr lang="en-US" sz="2000" dirty="0" err="1">
                <a:cs typeface="B Yagut" panose="00000400000000000000" pitchFamily="2" charset="-78"/>
              </a:rPr>
              <a:t>shaye</a:t>
            </a:r>
            <a:r>
              <a:rPr lang="en-US" sz="2000">
                <a:cs typeface="B Yagut" panose="00000400000000000000" pitchFamily="2" charset="-78"/>
              </a:rPr>
              <a:t> va-darmanhae-sade-alamati-edit2</a:t>
            </a:r>
            <a:endParaRPr lang="fa-IR" sz="2000" dirty="0">
              <a:cs typeface="B Yagut" panose="00000400000000000000" pitchFamily="2" charset="-78"/>
            </a:endParaRPr>
          </a:p>
          <a:p>
            <a:endParaRPr lang="en-US" dirty="0"/>
          </a:p>
        </p:txBody>
      </p:sp>
      <p:pic>
        <p:nvPicPr>
          <p:cNvPr id="1026" name="Picture 2" descr="D:\1\maleki\مدارک\عکس.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3622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6E260466-3987-4E78-8E3E-EC2259A95BEE}" type="slidenum">
              <a:rPr lang="en-US" smtClean="0"/>
              <a:t>2</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2172470"/>
      </p:ext>
    </p:extLst>
  </p:cSld>
  <p:clrMapOvr>
    <a:masterClrMapping/>
  </p:clrMapOvr>
  <mc:AlternateContent xmlns:mc="http://schemas.openxmlformats.org/markup-compatibility/2006" xmlns:p14="http://schemas.microsoft.com/office/powerpoint/2010/main">
    <mc:Choice Requires="p14">
      <p:transition spd="slow" p14:dur="2000" advTm="9871"/>
    </mc:Choice>
    <mc:Fallback xmlns="">
      <p:transition spd="slow" advTm="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پس از مطالعه این فصل انتظار می رود بتوانید:</a:t>
            </a:r>
          </a:p>
          <a:p>
            <a:pPr marL="514350" indent="-514350" algn="just" rtl="1">
              <a:buFont typeface="+mj-lt"/>
              <a:buAutoNum type="arabicPeriod"/>
            </a:pPr>
            <a:r>
              <a:rPr lang="fa-IR" sz="2400" dirty="0">
                <a:cs typeface="B Yagut" panose="00000400000000000000" pitchFamily="2" charset="-78"/>
              </a:rPr>
              <a:t>سیستم ارجاع را تعریف کنید.</a:t>
            </a:r>
          </a:p>
          <a:p>
            <a:pPr marL="514350" indent="-514350" algn="just" rtl="1">
              <a:buFont typeface="+mj-lt"/>
              <a:buAutoNum type="arabicPeriod"/>
            </a:pPr>
            <a:r>
              <a:rPr lang="fa-IR" sz="2400" dirty="0">
                <a:cs typeface="B Yagut" panose="00000400000000000000" pitchFamily="2" charset="-78"/>
              </a:rPr>
              <a:t>کارکردهای سیستم ارجاع را توضیح دهید.</a:t>
            </a:r>
            <a:endParaRPr lang="en-US" sz="2400" dirty="0">
              <a:cs typeface="B Yagut" panose="00000400000000000000" pitchFamily="2" charset="-78"/>
            </a:endParaRPr>
          </a:p>
          <a:p>
            <a:pPr marL="514350" indent="-514350" algn="just" rtl="1">
              <a:buFont typeface="+mj-lt"/>
              <a:buAutoNum type="arabicPeriod"/>
            </a:pPr>
            <a:r>
              <a:rPr lang="fa-IR" sz="2400" dirty="0">
                <a:cs typeface="B Yagut" panose="00000400000000000000" pitchFamily="2" charset="-78"/>
              </a:rPr>
              <a:t>ارجاع فوری و غیرفوری و ارجاع در اولین فرصت را تعریف کنید.</a:t>
            </a:r>
          </a:p>
          <a:p>
            <a:pPr marL="0" indent="0" algn="just" rtl="1">
              <a:buNone/>
            </a:pPr>
            <a:endParaRPr lang="fa-IR"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14929"/>
    </mc:Choice>
    <mc:Fallback xmlns="">
      <p:transition spd="slow" advTm="1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a:cs typeface="B Yagut" panose="00000400000000000000" pitchFamily="2" charset="-78"/>
              </a:rPr>
              <a:t>مقدمه</a:t>
            </a:r>
          </a:p>
          <a:p>
            <a:pPr algn="r" rtl="1"/>
            <a:r>
              <a:rPr lang="fa-IR" sz="2400" dirty="0">
                <a:cs typeface="B Yagut" panose="00000400000000000000" pitchFamily="2" charset="-78"/>
              </a:rPr>
              <a:t>سیستم ارجاع</a:t>
            </a:r>
          </a:p>
          <a:p>
            <a:pPr algn="r" rtl="1"/>
            <a:r>
              <a:rPr lang="fa-IR" sz="2400" dirty="0">
                <a:cs typeface="B Yagut" panose="00000400000000000000" pitchFamily="2" charset="-78"/>
              </a:rPr>
              <a:t>کارکردهای سیستم ارجاع</a:t>
            </a:r>
          </a:p>
          <a:p>
            <a:pPr algn="r" rtl="1"/>
            <a:r>
              <a:rPr lang="fa-IR" sz="2400" dirty="0">
                <a:cs typeface="B Yagut" panose="00000400000000000000" pitchFamily="2" charset="-78"/>
              </a:rPr>
              <a:t>انواع ارجاع</a:t>
            </a:r>
          </a:p>
          <a:p>
            <a:pPr algn="r" rtl="1"/>
            <a:r>
              <a:rPr lang="fa-IR" sz="2400" dirty="0">
                <a:cs typeface="B Yagut" panose="00000400000000000000" pitchFamily="2" charset="-78"/>
              </a:rPr>
              <a:t>نمونه ای از ارجاع در سامانه سیب</a:t>
            </a:r>
          </a:p>
          <a:p>
            <a:pPr algn="r" rtl="1"/>
            <a:r>
              <a:rPr lang="fa-IR" sz="2400" dirty="0">
                <a:cs typeface="B Yagut" panose="00000400000000000000" pitchFamily="2" charset="-78"/>
              </a:rPr>
              <a:t>خلاصه مطالب و نتیجه گیری</a:t>
            </a:r>
          </a:p>
          <a:p>
            <a:pPr algn="r" rtl="1"/>
            <a:r>
              <a:rPr lang="fa-IR" sz="2400" dirty="0">
                <a:cs typeface="B Yagut" panose="00000400000000000000" pitchFamily="2" charset="-78"/>
              </a:rPr>
              <a:t>پرسش و تمرین</a:t>
            </a:r>
          </a:p>
          <a:p>
            <a:pPr algn="r" rtl="1"/>
            <a:r>
              <a:rPr lang="fa-IR" sz="2400" dirty="0">
                <a:cs typeface="B Yagut" panose="00000400000000000000" pitchFamily="2" charset="-78"/>
              </a:rPr>
              <a:t>فهرست منابع</a:t>
            </a:r>
          </a:p>
        </p:txBody>
      </p:sp>
      <p:sp>
        <p:nvSpPr>
          <p:cNvPr id="4" name="Slide Number Placeholder 3"/>
          <p:cNvSpPr>
            <a:spLocks noGrp="1"/>
          </p:cNvSpPr>
          <p:nvPr>
            <p:ph type="sldNum" sz="quarter" idx="12"/>
          </p:nvPr>
        </p:nvSpPr>
        <p:spPr/>
        <p:txBody>
          <a:bodyPr/>
          <a:lstStyle/>
          <a:p>
            <a:fld id="{6E260466-3987-4E78-8E3E-EC2259A95BEE}" type="slidenum">
              <a:rPr lang="en-US" smtClean="0"/>
              <a:t>4</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18810"/>
    </mc:Choice>
    <mc:Fallback xmlns="">
      <p:transition spd="slow" advTm="1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ارائه خدمات در جائی که مردم در آن زندگی می کنند یعنی تامین دسترسی مردم به گسترده ترین و اساسی ترین نیازهای بهداشتی با در نظر گرفتن اطلاعات اقلیمی و جمعیتی و سطح بندی و ادغام خدمات از طریق سیستم ارجاع می باشد. فراهم آوردن ضوابط مربوط به تامین سهولت دسترسی جغرافیایی و فرهنگی جامعه به خدمات در قالب ادغام خدمات و برقراری سیستم ارجاع میسر است. </a:t>
            </a:r>
            <a:endParaRPr lang="en-US" sz="24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28852"/>
    </mc:Choice>
    <mc:Fallback xmlns="">
      <p:transition spd="slow" advTm="2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Yagut" panose="00000400000000000000" pitchFamily="2" charset="-78"/>
              </a:rPr>
              <a:t>سیستم ارجاع</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با توجه به وسعت خاک، تنوع شرایط اقلیمی و قومی، پراکندگی جمعیت و... فراهم آوردن ضوابط مربوط به تامین سهولت دسترسی جغرافیایی و فرهنگی جامعه به خدمات نمی تواند جز از طریق سطح بندی و ادغام خدمات و برقراری سیستم (نظام) ارجاع میسر گردد. منظور از </a:t>
            </a:r>
            <a:r>
              <a:rPr lang="fa-IR" sz="2400" b="1" dirty="0">
                <a:cs typeface="B Yagut" panose="00000400000000000000" pitchFamily="2" charset="-78"/>
              </a:rPr>
              <a:t>سطح بندی خدمات</a:t>
            </a:r>
            <a:r>
              <a:rPr lang="fa-IR" sz="2400" dirty="0">
                <a:cs typeface="B Yagut" panose="00000400000000000000" pitchFamily="2" charset="-78"/>
              </a:rPr>
              <a:t> ارائه خدمات به صورت زنجیره ای مرتبط و تکامل یابنده است تا اگر یکی از مراجعه کنندگان واحد محیطی به خدمات تخصصی تری نیاز داشته باشند که از عهده این واحد بر نیاید واحد مذکور بتواند مراجعه کننده را به واحد بالاتر ارجاع دهد و واحد دوم نیز در صورت لزوم با ارجاع مراجعه کننده به واحد های تخصصی بالاتر می تواند دسترسی مراجعه کنندگان را به بالاترین سطح تخصصی فراهم آورد. این </a:t>
            </a:r>
            <a:r>
              <a:rPr lang="fa-IR" sz="2400" b="1" dirty="0">
                <a:cs typeface="B Yagut" panose="00000400000000000000" pitchFamily="2" charset="-78"/>
              </a:rPr>
              <a:t>زنجیره خدمات رسانی </a:t>
            </a:r>
            <a:r>
              <a:rPr lang="fa-IR" sz="2400" dirty="0">
                <a:cs typeface="B Yagut" panose="00000400000000000000" pitchFamily="2" charset="-78"/>
              </a:rPr>
              <a:t>را سیستم ارجاع گویند.</a:t>
            </a:r>
            <a:endParaRPr lang="en-US" sz="2400" dirty="0"/>
          </a:p>
        </p:txBody>
      </p:sp>
      <p:sp>
        <p:nvSpPr>
          <p:cNvPr id="4" name="Slide Number Placeholder 3"/>
          <p:cNvSpPr>
            <a:spLocks noGrp="1"/>
          </p:cNvSpPr>
          <p:nvPr>
            <p:ph type="sldNum" sz="quarter" idx="12"/>
          </p:nvPr>
        </p:nvSpPr>
        <p:spPr/>
        <p:txBody>
          <a:bodyPr/>
          <a:lstStyle/>
          <a:p>
            <a:fld id="{6E260466-3987-4E78-8E3E-EC2259A95BEE}" type="slidenum">
              <a:rPr lang="en-US" smtClean="0"/>
              <a:t>6</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5414197"/>
      </p:ext>
    </p:extLst>
  </p:cSld>
  <p:clrMapOvr>
    <a:masterClrMapping/>
  </p:clrMapOvr>
  <mc:AlternateContent xmlns:mc="http://schemas.openxmlformats.org/markup-compatibility/2006" xmlns:p14="http://schemas.microsoft.com/office/powerpoint/2010/main">
    <mc:Choice Requires="p14">
      <p:transition spd="slow" p14:dur="2000" advTm="62401"/>
    </mc:Choice>
    <mc:Fallback xmlns="">
      <p:transition spd="slow" advTm="6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کارکرد های سیستم ارجاع</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Autofit/>
          </a:bodyPr>
          <a:lstStyle/>
          <a:p>
            <a:pPr marL="514350" indent="-514350" algn="just" rtl="1">
              <a:buFont typeface="+mj-lt"/>
              <a:buAutoNum type="arabicPeriod"/>
            </a:pPr>
            <a:r>
              <a:rPr lang="fa-IR" sz="2400" dirty="0">
                <a:cs typeface="B Yagut" panose="00000400000000000000" pitchFamily="2" charset="-78"/>
              </a:rPr>
              <a:t>امکان استفاده از کارکنان غیرپزشک را برای ارائه خدمات ساده بهداشتی و کمک های اولیه درمانی فراهم می سازد.</a:t>
            </a:r>
          </a:p>
          <a:p>
            <a:pPr marL="514350" indent="-514350" algn="just" rtl="1">
              <a:buFont typeface="+mj-lt"/>
              <a:buAutoNum type="arabicPeriod"/>
            </a:pPr>
            <a:r>
              <a:rPr lang="fa-IR" sz="2400" dirty="0">
                <a:cs typeface="B Yagut" panose="00000400000000000000" pitchFamily="2" charset="-78"/>
              </a:rPr>
              <a:t>سطح تخصصی را از پرداختن به خدمات ساده غیرتخصصی باز می دارد.</a:t>
            </a:r>
          </a:p>
          <a:p>
            <a:pPr marL="514350" indent="-514350" algn="just" rtl="1">
              <a:buFont typeface="+mj-lt"/>
              <a:buAutoNum type="arabicPeriod"/>
            </a:pPr>
            <a:r>
              <a:rPr lang="fa-IR" sz="2400" dirty="0">
                <a:cs typeface="B Yagut" panose="00000400000000000000" pitchFamily="2" charset="-78"/>
              </a:rPr>
              <a:t>خدمات را به نحو چشمگیری ارزان تمام می کند.</a:t>
            </a:r>
          </a:p>
          <a:p>
            <a:pPr marL="514350" indent="-514350" algn="just" rtl="1">
              <a:buFont typeface="+mj-lt"/>
              <a:buAutoNum type="arabicPeriod"/>
            </a:pPr>
            <a:r>
              <a:rPr lang="fa-IR" sz="2400" dirty="0">
                <a:cs typeface="B Yagut" panose="00000400000000000000" pitchFamily="2" charset="-78"/>
              </a:rPr>
              <a:t>با توزیع وسیع و گسترده واحدهای محیطی امکان تداوم و استمرار خدمات بهداشتی فراهم می گردد.</a:t>
            </a:r>
          </a:p>
          <a:p>
            <a:pPr marL="514350" indent="-514350" algn="just" rtl="1">
              <a:buFont typeface="+mj-lt"/>
              <a:buAutoNum type="arabicPeriod"/>
            </a:pPr>
            <a:r>
              <a:rPr lang="fa-IR" sz="2400" dirty="0">
                <a:cs typeface="B Yagut" panose="00000400000000000000" pitchFamily="2" charset="-78"/>
              </a:rPr>
              <a:t>هیچ یک از واحدهای یک سطح به خدماتی که به عهده واحدهای سطح پایین تر قرار داده شده است نمی پردازد مگر آنکه خدمت مورد نظر در سطح تخصصی تری مورد نیاز باشد.</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7</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0717207"/>
      </p:ext>
    </p:extLst>
  </p:cSld>
  <p:clrMapOvr>
    <a:masterClrMapping/>
  </p:clrMapOvr>
  <mc:AlternateContent xmlns:mc="http://schemas.openxmlformats.org/markup-compatibility/2006" xmlns:p14="http://schemas.microsoft.com/office/powerpoint/2010/main">
    <mc:Choice Requires="p14">
      <p:transition spd="slow" p14:dur="2000" advTm="51699"/>
    </mc:Choice>
    <mc:Fallback xmlns="">
      <p:transition spd="slow" advTm="5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انواع ارجاع</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یکی از وظایف اصلی و مهمی که بهورزان بر عهده دارند ارجاع افراد نیازمند به مرکز خدمات جامع سلامت و پزشک است.</a:t>
            </a:r>
          </a:p>
          <a:p>
            <a:pPr marL="0" indent="0" algn="just" rtl="1">
              <a:buNone/>
            </a:pPr>
            <a:r>
              <a:rPr lang="fa-IR" sz="2800" dirty="0">
                <a:cs typeface="B Yagut" panose="00000400000000000000" pitchFamily="2" charset="-78"/>
              </a:rPr>
              <a:t>انواع ارجاع:</a:t>
            </a:r>
          </a:p>
          <a:p>
            <a:pPr algn="just" rtl="1"/>
            <a:r>
              <a:rPr lang="fa-IR" sz="2400" dirty="0">
                <a:cs typeface="B Yagut" panose="00000400000000000000" pitchFamily="2" charset="-78"/>
              </a:rPr>
              <a:t>ارجاع فوری</a:t>
            </a:r>
          </a:p>
          <a:p>
            <a:pPr algn="just" rtl="1"/>
            <a:r>
              <a:rPr lang="fa-IR" sz="2400" dirty="0">
                <a:cs typeface="B Yagut" panose="00000400000000000000" pitchFamily="2" charset="-78"/>
              </a:rPr>
              <a:t>ارجاع در اولین فرصت</a:t>
            </a:r>
            <a:endParaRPr lang="en-US" sz="2400" dirty="0">
              <a:cs typeface="B Yagut" panose="00000400000000000000" pitchFamily="2" charset="-78"/>
            </a:endParaRPr>
          </a:p>
          <a:p>
            <a:pPr algn="just" rtl="1"/>
            <a:r>
              <a:rPr lang="fa-IR" sz="2400" dirty="0">
                <a:cs typeface="B Yagut" panose="00000400000000000000" pitchFamily="2" charset="-78"/>
              </a:rPr>
              <a:t>ارجاع غیرفوری</a:t>
            </a:r>
          </a:p>
        </p:txBody>
      </p:sp>
      <p:sp>
        <p:nvSpPr>
          <p:cNvPr id="5" name="Slide Number Placeholder 4"/>
          <p:cNvSpPr>
            <a:spLocks noGrp="1"/>
          </p:cNvSpPr>
          <p:nvPr>
            <p:ph type="sldNum" sz="quarter" idx="12"/>
          </p:nvPr>
        </p:nvSpPr>
        <p:spPr/>
        <p:txBody>
          <a:bodyPr/>
          <a:lstStyle/>
          <a:p>
            <a:fld id="{6E260466-3987-4E78-8E3E-EC2259A95BEE}" type="slidenum">
              <a:rPr lang="en-US" smtClean="0"/>
              <a:t>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9421325"/>
      </p:ext>
    </p:extLst>
  </p:cSld>
  <p:clrMapOvr>
    <a:masterClrMapping/>
  </p:clrMapOvr>
  <mc:AlternateContent xmlns:mc="http://schemas.openxmlformats.org/markup-compatibility/2006" xmlns:p14="http://schemas.microsoft.com/office/powerpoint/2010/main">
    <mc:Choice Requires="p14">
      <p:transition spd="slow" p14:dur="2000" advTm="21277"/>
    </mc:Choice>
    <mc:Fallback xmlns="">
      <p:transition spd="slow" advTm="2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انواع ارجاع</a:t>
            </a:r>
            <a:br>
              <a:rPr lang="fa-IR" dirty="0">
                <a:cs typeface="B Yagut" panose="00000400000000000000" pitchFamily="2" charset="-78"/>
              </a:rPr>
            </a:br>
            <a:endParaRPr lang="en-US" dirty="0"/>
          </a:p>
        </p:txBody>
      </p:sp>
      <p:sp>
        <p:nvSpPr>
          <p:cNvPr id="3" name="Content Placeholder 2"/>
          <p:cNvSpPr>
            <a:spLocks noGrp="1"/>
          </p:cNvSpPr>
          <p:nvPr>
            <p:ph idx="1"/>
          </p:nvPr>
        </p:nvSpPr>
        <p:spPr/>
        <p:txBody>
          <a:bodyPr>
            <a:normAutofit fontScale="92500"/>
          </a:bodyPr>
          <a:lstStyle/>
          <a:p>
            <a:pPr algn="just" rtl="1">
              <a:buFont typeface="Wingdings" panose="05000000000000000000" pitchFamily="2" charset="2"/>
              <a:buChar char="v"/>
            </a:pPr>
            <a:r>
              <a:rPr lang="fa-IR" sz="2800" dirty="0">
                <a:cs typeface="B Yagut" panose="00000400000000000000" pitchFamily="2" charset="-78"/>
              </a:rPr>
              <a:t>ارجاع فوری: </a:t>
            </a:r>
          </a:p>
          <a:p>
            <a:pPr algn="just" rtl="1"/>
            <a:r>
              <a:rPr lang="fa-IR" sz="2400" dirty="0">
                <a:cs typeface="B Yagut" panose="00000400000000000000" pitchFamily="2" charset="-78"/>
              </a:rPr>
              <a:t>این ارجاع زمانی است که به علت شدت علائم، عوارض و خطراتی که برای بیمار پیش بینی می گردد بایستی بیمار در بلافاصله به مراکز خدمات جامع سلامت یا سطوح بالاتر ارجاع شود.</a:t>
            </a:r>
          </a:p>
          <a:p>
            <a:pPr algn="just" rtl="1"/>
            <a:r>
              <a:rPr lang="fa-IR" sz="2400" dirty="0">
                <a:cs typeface="B Yagut" panose="00000400000000000000" pitchFamily="2" charset="-78"/>
              </a:rPr>
              <a:t>بیماری هایی نظیر: اسهال شدید، سکته قلبی</a:t>
            </a:r>
          </a:p>
          <a:p>
            <a:pPr algn="just" rtl="1">
              <a:buFont typeface="Wingdings" panose="05000000000000000000" pitchFamily="2" charset="2"/>
              <a:buChar char="v"/>
            </a:pPr>
            <a:r>
              <a:rPr lang="fa-IR" sz="2800" dirty="0">
                <a:cs typeface="B Yagut" panose="00000400000000000000" pitchFamily="2" charset="-78"/>
              </a:rPr>
              <a:t>ارجاع در اولین فرصت:</a:t>
            </a:r>
          </a:p>
          <a:p>
            <a:pPr algn="just" rtl="1"/>
            <a:r>
              <a:rPr lang="fa-IR" sz="2400" dirty="0">
                <a:cs typeface="B Yagut" panose="00000400000000000000" pitchFamily="2" charset="-78"/>
              </a:rPr>
              <a:t>زمانی انجام می گیرد که علائم بیماری حاد و خطرناک نبوده و بیمار اگرچه نیاز به معاینات و دستورات پزشک دارد ولی به علت مزمن و طولانی بودن بیماری لزومی به ارجاع فوری ندارد. در این مورد به بیمار تا 24 ساعت وقت داده می شود تا به مرکز خدمات جامع سلامت جهت دریافت معاینات لازم مراجعه نماید.</a:t>
            </a:r>
          </a:p>
          <a:p>
            <a:pPr algn="just" rtl="1"/>
            <a:r>
              <a:rPr lang="fa-IR" sz="2400" dirty="0">
                <a:cs typeface="B Yagut" panose="00000400000000000000" pitchFamily="2" charset="-78"/>
              </a:rPr>
              <a:t>بیماری هایی نظیر: احتقاق پستان درمان نشده، آبسه دندان</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6357852"/>
      </p:ext>
    </p:extLst>
  </p:cSld>
  <p:clrMapOvr>
    <a:masterClrMapping/>
  </p:clrMapOvr>
  <mc:AlternateContent xmlns:mc="http://schemas.openxmlformats.org/markup-compatibility/2006" xmlns:p14="http://schemas.microsoft.com/office/powerpoint/2010/main">
    <mc:Choice Requires="p14">
      <p:transition spd="slow" p14:dur="2000" advTm="59248"/>
    </mc:Choice>
    <mc:Fallback xmlns="">
      <p:transition spd="slow" advTm="5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5NN7CDR5NKU2-831-1224</_dlc_DocId>
    <_dlc_DocIdUrl xmlns="1047730d-92e1-4018-9084-d932fd3a7f58">
      <Url>http://www.health.gov.ir/hnd/_layouts/DocIdRedir.aspx?ID=5NN7CDR5NKU2-831-1224</Url>
      <Description>5NN7CDR5NKU2-831-1224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15AB06-99FA-4E37-A2C5-E2E2652BF662}">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customXml/itemProps2.xml><?xml version="1.0" encoding="utf-8"?>
<ds:datastoreItem xmlns:ds="http://schemas.openxmlformats.org/officeDocument/2006/customXml" ds:itemID="{D22B76A3-FADC-4E52-94D3-7ABE162557B9}">
  <ds:schemaRefs>
    <ds:schemaRef ds:uri="http://schemas.microsoft.com/sharepoint/v3/contenttype/forms"/>
  </ds:schemaRefs>
</ds:datastoreItem>
</file>

<file path=customXml/itemProps3.xml><?xml version="1.0" encoding="utf-8"?>
<ds:datastoreItem xmlns:ds="http://schemas.openxmlformats.org/officeDocument/2006/customXml" ds:itemID="{789E0264-E98E-453B-937B-93B6A73A26BD}">
  <ds:schemaRefs>
    <ds:schemaRef ds:uri="http://schemas.microsoft.com/sharepoint/events"/>
  </ds:schemaRefs>
</ds:datastoreItem>
</file>

<file path=customXml/itemProps4.xml><?xml version="1.0" encoding="utf-8"?>
<ds:datastoreItem xmlns:ds="http://schemas.openxmlformats.org/officeDocument/2006/customXml" ds:itemID="{06514006-B54C-4796-8AF9-421A02635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1264</TotalTime>
  <Words>928</Words>
  <Application>Microsoft Office PowerPoint</Application>
  <PresentationFormat>On-screen Show (4:3)</PresentationFormat>
  <Paragraphs>101</Paragraphs>
  <Slides>19</Slides>
  <Notes>1</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Office Theme</vt:lpstr>
      <vt:lpstr>ارجاع فوری و غیر فوری به سطوح بالاتر</vt:lpstr>
      <vt:lpstr>مشخصات سند</vt:lpstr>
      <vt:lpstr>اهداف آموزشی</vt:lpstr>
      <vt:lpstr>فهرست عناوین</vt:lpstr>
      <vt:lpstr>مقدمه</vt:lpstr>
      <vt:lpstr>سیستم ارجاع </vt:lpstr>
      <vt:lpstr>کارکرد های سیستم ارجاع </vt:lpstr>
      <vt:lpstr>انواع ارجاع </vt:lpstr>
      <vt:lpstr>انواع ارجاع </vt:lpstr>
      <vt:lpstr>انواع ارجاع </vt:lpstr>
      <vt:lpstr>نمونه ارجاع در سامانه سیب</vt:lpstr>
      <vt:lpstr>نمونه ارجاع در سامانه سیب</vt:lpstr>
      <vt:lpstr>نمونه ارجاع در سامانه سیب</vt:lpstr>
      <vt:lpstr>نمونه ارجاع در سامانه سیب</vt:lpstr>
      <vt:lpstr>نمونه ارجاع در سامانه سیب</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534</cp:revision>
  <dcterms:created xsi:type="dcterms:W3CDTF">2020-04-25T05:45:52Z</dcterms:created>
  <dcterms:modified xsi:type="dcterms:W3CDTF">2021-10-20T06:32:33Z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0fd3312e-048f-46af-a33e-154bad010a09</vt:lpwstr>
  </property>
</Properties>
</file>